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7" r:id="rId3"/>
  </p:sldMasterIdLst>
  <p:notesMasterIdLst>
    <p:notesMasterId r:id="rId5"/>
  </p:notesMasterIdLst>
  <p:sldIdLst>
    <p:sldId id="282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7" r:id="rId23"/>
    <p:sldId id="278" r:id="rId24"/>
    <p:sldId id="274" r:id="rId25"/>
    <p:sldId id="279" r:id="rId26"/>
    <p:sldId id="280" r:id="rId27"/>
    <p:sldId id="281" r:id="rId28"/>
    <p:sldId id="275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bc650320008bd19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P_5_BD#b77ca949f?colgroup=2,26&amp;pid=f35a20ebd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5183124"/>
        </p:xfrm>
        <a:graphic>
          <a:graphicData uri="http://schemas.openxmlformats.org/drawingml/2006/table">
            <a:tbl>
              <a:tblPr/>
              <a:tblGrid>
                <a:gridCol w="1179576"/>
                <a:gridCol w="9765792"/>
              </a:tblGrid>
              <a:tr h="117297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同一</a:t>
                      </a:r>
                      <a:endParaRPr lang="en-US" altLang="zh-CN" sz="28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几则材料的内涵有相同之处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先逐则分析材料的内涵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再加以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比较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找出共同点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这个共同点就是作文立意的所在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44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对立</a:t>
                      </a:r>
                      <a:endParaRPr lang="en-US" altLang="zh-CN" sz="28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几则材料的话题相同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但观点相反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对于这些材料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首先要提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炼材料的共同话题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然后比较各则材料间的不同点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最后综合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所有材料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从辩证的角度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提炼出富含思辨色彩的观点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行文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学生要注重辩证分析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素材的选择最好做到正反兼顾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递进</a:t>
                      </a:r>
                      <a:endParaRPr lang="en-US" altLang="zh-CN" sz="28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几则材料的话题相同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但观点之间存在递进关系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立意时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思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考重心应落在最后一则材料上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但也要兼顾前面几则材料的观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点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P_5_BD#b77ca949f?colgroup=2,26&amp;pid=f35a20ebd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5737860"/>
        </p:xfrm>
        <a:graphic>
          <a:graphicData uri="http://schemas.openxmlformats.org/drawingml/2006/table">
            <a:tbl>
              <a:tblPr/>
              <a:tblGrid>
                <a:gridCol w="1179576"/>
                <a:gridCol w="9765792"/>
              </a:tblGrid>
              <a:tr h="228244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互补</a:t>
                      </a:r>
                      <a:endParaRPr lang="en-US" altLang="zh-CN" sz="28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几则材料的观点既不相同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也不相反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而是各执一词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带有片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面性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学生可以选择一则材料进行立意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但要想立意深刻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则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需将各则材料的观点进行综合分析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找出它们之间的不同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进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而归纳出一个全面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正确的观点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线性</a:t>
                      </a:r>
                      <a:endParaRPr lang="en-US" altLang="zh-CN" sz="28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几则材料讲述共同的话题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各则材料之间存在时间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地点等方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面的线性关系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审题立意的关键是厘清各则材料间的线性关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系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综合</a:t>
                      </a:r>
                      <a:endParaRPr lang="en-US" altLang="zh-CN" sz="28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型关</a:t>
                      </a:r>
                      <a:endParaRPr lang="en-US" altLang="zh-CN" sz="2800" b="1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多则材料的观点之间存在多种逻辑关系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审题立意时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需要逐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则分析材料的观点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明辨材料之间的关系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合理组合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确定立</a:t>
                      </a:r>
                      <a:endParaRPr lang="en-US" altLang="zh-CN" sz="28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4a230586?pid=f35a20ebd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典例示范</a:t>
            </a:r>
            <a:endParaRPr lang="en-US" altLang="zh-CN" sz="3000" dirty="0"/>
          </a:p>
        </p:txBody>
      </p:sp>
      <p:sp>
        <p:nvSpPr>
          <p:cNvPr id="3" name="P_6_BD#cd7640138?pid=04a230586&amp;color=0,0,0&amp;vtp=1&amp;bbb=1&amp;hb=1"/>
          <p:cNvSpPr/>
          <p:nvPr/>
        </p:nvSpPr>
        <p:spPr>
          <a:xfrm>
            <a:off x="612648" y="1130379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新课标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，23，60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）阅读下面的材料，根据要求写作。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随着互联网的普及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人工智能的应用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越来越多的问题能很快得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到答案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我们的问题是否会越来越少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以上材料引发了你怎样的联想和思考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？请写一篇文章。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：选准角度，确定立意，明确文体，自拟标题；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不要套作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不得抄袭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；不得泄露个人信息；不少于800字。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cd7640138?pid=04a23058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技法演示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先理解材料大意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。审题时要抓准关键信息，材料中的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互联网的普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、人工智能的应用”是写作的前提，在这个时代背景下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越来越多的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问题能很快得到答案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即我们能借助互联网和人工智能快速解决现实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生活中的问题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再多角度解读内涵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。①问题的“多与少”。随着互联网的普及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人工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智能的应用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，越来越多的问题能很快得到答案，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但人类还在不断思考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伴随着旧问题的解决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，新问题会不断产生，推动人类不断迈上新台阶。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d7640138?pid=04a230586&amp;color=0,0,0&amp;mp=1&amp;vtp=1&amp;bt=1&amp;bbb=1&amp;hb=1"/>
          <p:cNvSpPr/>
          <p:nvPr/>
        </p:nvSpPr>
        <p:spPr>
          <a:xfrm>
            <a:off x="612648" y="46634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②问题的“浅与深”。能借助互联网和人工智能迅速得到答案的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往往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是浅层次的问题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；而具有开放性、复杂性的深层次的问题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以及涉及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价值判断的问题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，很难直接通过互联网和人工智能得到答案。“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浅问题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的迅速解决则会助推人类更好地探寻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“深问题”。③问题的“得与失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越来越多的问题能很快得到答案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人类是否会变得习惯于让机器代替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人脑思考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？缺少了知识的积累过程和难题的探索过程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人们是否会逐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渐丧失提问的能力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？表面的“问题”少了，但深层的“问题”是否会更严重？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cd7640138?pid=04a230586&amp;color=0,0,0&amp;mp=1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④“能很快得到答案”代表人类已有的成就，而“提出问题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则影响着人类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的未来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。高效解答问题意味着我们探索能力的提升，与此同时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应该扩大探索的领域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，勇敢发现更多未知的空间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并提出关于未知的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疑问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。事实上，在我们提出问题的那一刹那，未来已来。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参考立意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：①答案有尽时，求索无止境；②善用人工智能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勇闯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知识边界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；③科技进步日新月异，用提问掌握人生主动权。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bb602c96?pid=fb20670cd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写作任务</a:t>
            </a:r>
            <a:endParaRPr lang="en-US" altLang="zh-CN" sz="3200" dirty="0"/>
          </a:p>
        </p:txBody>
      </p:sp>
      <p:sp>
        <p:nvSpPr>
          <p:cNvPr id="3" name="QO_4_BD.1_1#177911393?pid=4bb602c96&amp;color=0,0,0&amp;vtp=1&amp;bbb=1&amp;hb=1"/>
          <p:cNvSpPr/>
          <p:nvPr/>
        </p:nvSpPr>
        <p:spPr>
          <a:xfrm>
            <a:off x="612648" y="9540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阅读下面的材料，根据要求写作。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本单元课文中有不少经典语句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，虽然产生于两千多年前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但至今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仍然闪烁着智慧的光辉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，给我们以人生的启迪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有些语句在新的时代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下又可以辩证思考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，从新的角度作出辨析或阐释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从下列语句中任选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，也可以从本单元课文中另选一句，准确理解其思想内容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角度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，自定立意，写一篇不少于800字的文章，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阐述你的认识和思考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题目自拟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2#177911393?pid=4bb602c96&amp;color=0,0,0&amp;mp=1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士不可以不弘毅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任重而道远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己所不欲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勿施于人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致知在格物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人皆有不忍人之心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知人者智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自知者明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千里之行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始于足下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故天下兼相爱则治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交相恶则乱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1#177911393?pid=4bb602c9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［写作指导］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本题为名句阐发类写作，这类写作一般有“原句解读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句新解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”两个主要步骤。原句解读要准确把握名句的语境意义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原句解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读要有问题意识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，就是说我们可以追问，比如孔子为什么说“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己所不欲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勿施于人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”，而不说“己所欲，施于人”呢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因为这是儒家处理人际关系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的一种态度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，我们要尊重人们不同的兴趣、习惯和生活方式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己度人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，或强加于人。至于原句新解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则要结合新时代的背景给出新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。当代价值观念和古人崇尚的道德观念之间有很多共通之处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找准结合点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，分析新的时代特点，或正面阐述，或进行观照和反思。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1#177911393?pid=4bb602c96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写作时要先审材料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。材料第一个句子分为两个层次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第一层要扣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住关键词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“人生的启迪”，“人生的启迪”即人生道路的启发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为人处世的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；第二层要扣住关键词“有些语句”“辩证思考”“新的角度”等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些语句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”告诉我们并不是所有的语句都有新解，“辩证思考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则告诉我们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因为时代变迁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，有些名句在新的历史条件下可以有新的解释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新的角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”则说明我们要从不同的角度进行理解。然后审任务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从下列语句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中任选其一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”“也可以从本单元课文中另选一句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规定了名句的选择范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，可以是材料中的，也可以是从第二单元课文中挑选出来的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要找到自己有话可说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、能够阐释清楚的名句。最后审要求。“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准确理解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b="0" i="0" dirty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b20670cd.fixed?pid=c9374e7b1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中华传统文化经典研习——百家争鸣</a:t>
            </a:r>
            <a:endParaRPr lang="en-US" altLang="zh-CN" sz="4000" dirty="0"/>
          </a:p>
        </p:txBody>
      </p:sp>
      <p:sp>
        <p:nvSpPr>
          <p:cNvPr id="3" name="C_2#fb20670cd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fb20670cd.fixed?pid=c9374e7b1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单元写作任务·审题与立意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2_1#177911393?pid=4bb602c96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要求学生正确理解名句内涵和当下意义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。“自选角度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要求找到一个最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触动自己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、最适合写的角度，既与众不同又言之成理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这样写出来就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能抓住读者的眼球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参考立意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：①己所不欲，不一定不能施于人；②智者自知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；③青年当弘毅，任重而道远；④以“仁”为本，以“爱”待人。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177911393?pid=4bb602c96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［佳作展台］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心存弘毅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，担当重任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曾子有言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：“士不可以不弘毅，任重而道远。”两千多年后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们拂去历史的尘埃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，这句话仍然有着很重的分量。弘毅之精神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恰如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明月高悬于历史的夜空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，映照着流淌的岁月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照亮着一条长路上无数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有识之士坚定的背影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“士不可以不弘毅，任重而道远。仁以为己任，不亦重乎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死而后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，不亦远乎？”这是古代儒生们的价值追求。“仁”，本义是爱人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在儒生眼里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，它有着更深远的含义。“仁以为己任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则代表了一种对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177911393?pid=4bb602c96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、对国、对天下苍生的责任。直言进谏的魏征、“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位卑未敢忘忧国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的陆游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、身披“八千里路云和月”奋勇杀敌的岳飞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他们皆以自己的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，负仁义在肩，谱写着弘毅的精神；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他们皆用心中澎湃的热血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诠释着一种永不褪色的民族精神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“士不可以不弘毅，任重而道远。救国以为己任，不亦重乎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人民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解放而方休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，不亦远乎？”这是近代仁人志士的价值追求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从周恩来的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一句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“为中华之崛起而读书”，到谭嗣同“去留肝胆两昆仑”的坚决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再到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闻一多振臂高呼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“正义是杀不完的”，我看到的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是时代黑夜里的点点篝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火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。这时的“士”，已不再是封建时代的“士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而是代表那些怀揣良知的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177911393?pid=4bb602c96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读书人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。我又看到“五四”运动的学生们，国难当头，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他们毅然走上街巷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呐喊前行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，年轻的血液连着一个国家的脉搏。他们高举火把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照彻时代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的夜空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，亿万国人借此火光度过茫茫黑夜，迎来了黎明的曙光。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“士不可以不弘毅，任重而道远。复兴以为己任，不亦重乎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薪火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相传不断绝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，不亦远乎？”这是当代读书人应有的价值追求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几千年封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建时代斑驳的光影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，以及近代那些不堪回首的记忆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都已被雨打风吹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。在我们每个人的心里，其实都埋藏着一颗种子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民族复兴的种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。是的，民族复兴就是我们当代读书人的责任。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当守卫祖国岛礁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坚守灯塔的哨兵庞永盛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，数年顶着烈日、狂风、暴雨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为过往船只提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_1#177911393?pid=4bb602c96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供安全导航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；当耶鲁大学毕业的秦玥飞毅然回国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投身乡村振兴的建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；当樊锦诗几乎将一生付与艰辛的敦煌考古研究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当神舟十六号载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人飞船发射成功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，那些奋斗在祖国最需要的地方的人们焚膏继晷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们才明白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，他们早已将这份责任化作了弘毅的行动。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今天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，我们的肩上，应扛起一代人的责任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我们选择永恒的中华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民族伟大复兴的伟业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，我们要怀着弘毅的精神，奋勇向前。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4_1#177911393?pid=4bb602c96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［名师点评］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本文引经据典，以曾子的名言为引子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生动展现了古代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儒生与近代仁人志士的弘毅精神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。通过列举魏征、陆游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岳飞等历史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人物的事迹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，以及近代周恩来、谭嗣同、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闻一多等革命先驱的壮举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文章深刻诠释了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“任重而道远”的内涵。文章语言流畅，情感充沛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赞美了古代士人的高尚情操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，又讴歌了近代志士的爱国情怀。对“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运动中学生的描绘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，更是将文章推向高潮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展现了青年人的担当与勇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气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，令人动容。</a:t>
            </a:r>
            <a:endParaRPr lang="en-US" altLang="zh-CN" sz="2800" b="0" i="0" dirty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382816cd?pid=fb20670cd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知识导引</a:t>
            </a:r>
            <a:endParaRPr lang="en-US" altLang="zh-CN" sz="3200" dirty="0"/>
          </a:p>
        </p:txBody>
      </p:sp>
      <p:sp>
        <p:nvSpPr>
          <p:cNvPr id="3" name="P_4_BD#ecb7ab79b?pid=f382816cd&amp;color=0,0,0&amp;vtp=1&amp;bbb=1&amp;hb=1"/>
          <p:cNvSpPr/>
          <p:nvPr/>
        </p:nvSpPr>
        <p:spPr>
          <a:xfrm>
            <a:off x="612648" y="95402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所谓审题，就是了解题目的意义、范围和要求。所谓立意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确定文章的主题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。审题是否确切关乎写作的成败，立意准确、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新颖是提升作文档次的关键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。审题与立意密不可分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审题是立意的前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提和基础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，立意是对审题的延伸和细化。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5f540fd1?pid=fb20670cd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技法指导</a:t>
            </a:r>
            <a:endParaRPr lang="en-US" altLang="zh-CN" sz="3200" dirty="0"/>
          </a:p>
        </p:txBody>
      </p:sp>
      <p:sp>
        <p:nvSpPr>
          <p:cNvPr id="3" name="C_4_BD#f3c2ded35?sp=1&amp;pid=d5f540fd1&amp;color=0,0,0&amp;vtp=1&amp;bbb=1"/>
          <p:cNvSpPr/>
          <p:nvPr/>
        </p:nvSpPr>
        <p:spPr>
          <a:xfrm>
            <a:off x="612648" y="95402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技法1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领悟主旨法</a:t>
            </a:r>
            <a:endParaRPr lang="en-US" altLang="zh-CN" sz="3000" dirty="0"/>
          </a:p>
        </p:txBody>
      </p:sp>
      <p:sp>
        <p:nvSpPr>
          <p:cNvPr id="4" name="P_5_BD#d52c5ad0b?pid=f3c2ded35&amp;color=0,0,0&amp;vtp=1&amp;bbb=1&amp;hb=1"/>
          <p:cNvSpPr/>
          <p:nvPr/>
        </p:nvSpPr>
        <p:spPr>
          <a:xfrm>
            <a:off x="612648" y="159977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领悟主旨法，是新材料作文最常用且最稳妥的审题立意方法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析材料时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，要由表及里，由此及彼，由个别到一般，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透过现象看本质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找出规律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，领悟主旨。领悟主旨法主要包括概括中心（人物+事件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）、提炼道理（提炼出具有深刻道理的语句）等内容。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1e3c7d5f?sp=1&amp;pid=d5f540fd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技法2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辩证分析法</a:t>
            </a:r>
            <a:endParaRPr lang="en-US" altLang="zh-CN" sz="3000" dirty="0"/>
          </a:p>
        </p:txBody>
      </p:sp>
      <p:sp>
        <p:nvSpPr>
          <p:cNvPr id="3" name="P_5_BD#9792fefcc?pid=01e3c7d5f&amp;color=0,0,0&amp;vtp=1&amp;bbb=1&amp;hb=1"/>
          <p:cNvSpPr/>
          <p:nvPr/>
        </p:nvSpPr>
        <p:spPr>
          <a:xfrm>
            <a:off x="612648" y="111564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辩证分析法就是要从事物的两个或多个方面进行辩证思考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准确而全面的观点或理由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辩证分析法可用于各则材料的观点相互对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立且各则材料的观点都有一定道理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，却又不完全正确的情况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在进行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辩证分析时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，不能简单地肯定或否定某则材料的观点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而应归纳出一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个辩证的观点来作为作文的论点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2f0766a1?sp=1&amp;pid=d5f540fd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技法3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多角度解读法</a:t>
            </a:r>
            <a:endParaRPr lang="en-US" altLang="zh-CN" sz="3000" dirty="0"/>
          </a:p>
        </p:txBody>
      </p:sp>
      <p:sp>
        <p:nvSpPr>
          <p:cNvPr id="3" name="P_5_BD#a2d2cab89?pid=32f0766a1&amp;color=0,0,0&amp;vtp=1&amp;bbb=1&amp;hb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有些材料作文的材料没有一个明确的中心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此时可以采用多角度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解读法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，围绕材料展开多角度的思考。既可以从甲的角度来立意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可以从乙的角度来立意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，还可以从甲、乙的关系的角度来立意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以联系人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、事、物、观点的正面立意，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也可以联系其侧面或反面立意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既可以正向立意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（顺着材料的方向去思考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也可以反向立意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从相反的角度对材料提出疑问）。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4ca13300?sp=1&amp;pid=d5f540fd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技法4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抓关键词句法</a:t>
            </a:r>
            <a:endParaRPr lang="en-US" altLang="zh-CN" sz="3000" dirty="0"/>
          </a:p>
        </p:txBody>
      </p:sp>
      <p:sp>
        <p:nvSpPr>
          <p:cNvPr id="3" name="P_5_BD#8dd7b1bd2?pid=54ca13300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要紧紧抓住材料中有暗示主旨作用的关键性词语、句子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即命题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者进行评论的词句或表明主人公心志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、揭示动因的词句。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cab48bee?sp=1&amp;pid=d5f540fd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技法5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由果溯因法</a:t>
            </a:r>
            <a:endParaRPr lang="en-US" altLang="zh-CN" sz="3000" dirty="0"/>
          </a:p>
        </p:txBody>
      </p:sp>
      <p:sp>
        <p:nvSpPr>
          <p:cNvPr id="3" name="P_5_BD#50e9d2778?pid=5cab48bee&amp;color=0,0,0&amp;vtp=1&amp;bbb=1&amp;hb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由果溯因法即由结果去推导原因，分析实质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在事实类材料作文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，所列举的事实材料的要素往往是以因果关系的形式存在的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在审题时如果能由材料中列举的现象或结果推究出其本质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往往就能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找到最佳的立意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审题时一般分为三步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:第一步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先找出陈述对象在事件中所对应的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;第二步，由果溯因，分析为什么会产生这样的结果；第三步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此基础上提炼出材料的内涵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35a20ebd?sp=1&amp;pid=d5f540fd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技法6</a:t>
            </a:r>
            <a:r>
              <a:rPr lang="en-US" altLang="zh-CN" sz="3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求异同法</a:t>
            </a:r>
            <a:endParaRPr lang="en-US" altLang="zh-CN" sz="3000" dirty="0"/>
          </a:p>
        </p:txBody>
      </p:sp>
      <p:sp>
        <p:nvSpPr>
          <p:cNvPr id="3" name="P_5_BD#b77ca949f?pid=f35a20ebd&amp;color=0,0,0&amp;vtp=1&amp;bbb=1&amp;hb=1"/>
          <p:cNvSpPr/>
          <p:nvPr/>
        </p:nvSpPr>
        <p:spPr>
          <a:xfrm>
            <a:off x="612648" y="111564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这里所说的求异同法，适用于有多则材料的作文题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不管是理论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，还是事实材料，都应先将各则材料进行对照分析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弄清材料间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，然后辩证立意。有时候，材料数量多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还可以取其中二至三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则材料的共同点立意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。多则材料之间的关系可以分为六种。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4272</Words>
  <Application>WPS 演示</Application>
  <PresentationFormat>宽屏</PresentationFormat>
  <Paragraphs>229</Paragraphs>
  <Slides>25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Calibri</vt:lpstr>
      <vt:lpstr>Arial Unicode MS</vt:lpstr>
      <vt:lpstr>等线</vt:lpstr>
      <vt:lpstr>楷体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2025-03-28T12:58:00Z</dcterms:created>
  <dcterms:modified xsi:type="dcterms:W3CDTF">2025-09-03T02:32:59Z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E9D497BF6CEF4F4BA54E2FE257C3BD07_12</vt:lpwstr>
  </property>
  <property fmtid="{D5CDD505-2E9C-101B-9397-08002B2CF9AE}" pid="3" name="KSOProductBuildVer">
    <vt:lpwstr>2052-12.1.0.22529</vt:lpwstr>
  </property>
</Properties>
</file>